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Roboto Thin" panose="02000000000000000000" pitchFamily="2" charset="0"/>
      <p:regular r:id="rId26"/>
      <p:bold r:id="rId27"/>
      <p:italic r:id="rId28"/>
      <p:boldItalic r:id="rId29"/>
    </p:embeddedFont>
    <p:embeddedFont>
      <p:font typeface="Varela Round" panose="020B0604020202020204" charset="-79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F1374C3-1115-480A-9E05-4BCBB30E0C62}">
  <a:tblStyle styleId="{7F1374C3-1115-480A-9E05-4BCBB30E0C6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562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ef51c1dfd_18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8ef51c1dfd_18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6b18bc224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86b18bc224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8ef51c1df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8ef51c1df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6b18bc224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86b18bc224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86b18bc224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86b18bc224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6b18bc224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86b18bc224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86b18bc224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86b18bc224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6b18bc224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6b18bc224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86b18bc224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86b18bc224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86b18bc224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86b18bc224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6b18bc224_9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6b18bc224_9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6b18bc224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86b18bc224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ef51c1dfd_18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8ef51c1dfd_18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6b18bc224_9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86b18bc224_9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ef51c1dfd_18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ef51c1dfd_18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365195" y="433880"/>
            <a:ext cx="7177200" cy="12216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3600"/>
              <a:buFont typeface="Calibri"/>
              <a:buNone/>
              <a:defRPr sz="3600">
                <a:solidFill>
                  <a:srgbClr val="E36C0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365195" y="1655519"/>
            <a:ext cx="71772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7F7F7F"/>
              </a:buClr>
              <a:buSzPts val="2800"/>
              <a:buNone/>
              <a:defRPr sz="2800" b="0" i="0">
                <a:solidFill>
                  <a:srgbClr val="7F7F7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2874750" y="-1217399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 rot="5400000">
            <a:off x="1272750" y="-609571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" name="Google Shape;86;p13" descr="E:\websites\free-power-point-templates\2012\logo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18306" y="2326213"/>
            <a:ext cx="1463784" cy="526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48965" y="281175"/>
            <a:ext cx="82461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3600"/>
              <a:buFont typeface="Calibri"/>
              <a:buNone/>
              <a:defRPr sz="3600">
                <a:solidFill>
                  <a:srgbClr val="E36C0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448966" y="1655519"/>
            <a:ext cx="8246100" cy="30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rgbClr val="7F7F7F"/>
              </a:buClr>
              <a:buSzPts val="2800"/>
              <a:buChar char="•"/>
              <a:defRPr sz="2800">
                <a:solidFill>
                  <a:srgbClr val="7F7F7F"/>
                </a:solidFill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7F7F7F"/>
              </a:buClr>
              <a:buSzPts val="2800"/>
              <a:buChar char="–"/>
              <a:defRPr>
                <a:solidFill>
                  <a:srgbClr val="7F7F7F"/>
                </a:solidFill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>
                <a:solidFill>
                  <a:srgbClr val="7F7F7F"/>
                </a:solidFill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–"/>
              <a:defRPr>
                <a:solidFill>
                  <a:srgbClr val="7F7F7F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Char char="»"/>
              <a:defRPr>
                <a:solidFill>
                  <a:srgbClr val="7F7F7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2586835" y="433880"/>
            <a:ext cx="626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3600"/>
              <a:buFont typeface="Calibri"/>
              <a:buNone/>
              <a:defRPr sz="3600">
                <a:solidFill>
                  <a:srgbClr val="E36C0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2586835" y="1197405"/>
            <a:ext cx="6261000" cy="3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rgbClr val="7F7F7F"/>
              </a:buClr>
              <a:buSzPts val="2800"/>
              <a:buChar char="•"/>
              <a:defRPr sz="2800">
                <a:solidFill>
                  <a:srgbClr val="7F7F7F"/>
                </a:solidFill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7F7F7F"/>
              </a:buClr>
              <a:buSzPts val="2800"/>
              <a:buChar char="–"/>
              <a:defRPr>
                <a:solidFill>
                  <a:srgbClr val="7F7F7F"/>
                </a:solidFill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>
                <a:solidFill>
                  <a:srgbClr val="7F7F7F"/>
                </a:solidFill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–"/>
              <a:defRPr>
                <a:solidFill>
                  <a:srgbClr val="7F7F7F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Char char="»"/>
              <a:defRPr>
                <a:solidFill>
                  <a:srgbClr val="7F7F7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448965" y="281175"/>
            <a:ext cx="82461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3600"/>
              <a:buFont typeface="Calibri"/>
              <a:buNone/>
              <a:defRPr sz="3600">
                <a:solidFill>
                  <a:srgbClr val="E36C0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536879" y="1786519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 sz="2400" b="1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536879" y="2266340"/>
            <a:ext cx="4040100" cy="2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ctr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 sz="2400">
                <a:solidFill>
                  <a:srgbClr val="7F7F7F"/>
                </a:solidFill>
              </a:defRPr>
            </a:lvl1pPr>
            <a:lvl2pPr marL="914400" lvl="1" indent="-355600" algn="ctr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–"/>
              <a:defRPr sz="2000">
                <a:solidFill>
                  <a:srgbClr val="7F7F7F"/>
                </a:solidFill>
              </a:defRPr>
            </a:lvl2pPr>
            <a:lvl3pPr marL="1371600" lvl="2" indent="-342900" algn="ctr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 sz="1800">
                <a:solidFill>
                  <a:srgbClr val="7F7F7F"/>
                </a:solidFill>
              </a:defRPr>
            </a:lvl3pPr>
            <a:lvl4pPr marL="1828800" lvl="3" indent="-330200" algn="ctr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–"/>
              <a:defRPr sz="1600">
                <a:solidFill>
                  <a:srgbClr val="7F7F7F"/>
                </a:solidFill>
              </a:defRPr>
            </a:lvl4pPr>
            <a:lvl5pPr marL="2286000" lvl="4" indent="-330200" algn="ctr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»"/>
              <a:defRPr sz="1600">
                <a:solidFill>
                  <a:srgbClr val="7F7F7F"/>
                </a:solidFill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3"/>
          </p:nvPr>
        </p:nvSpPr>
        <p:spPr>
          <a:xfrm>
            <a:off x="4572000" y="1786519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 sz="2400" b="1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4"/>
          </p:nvPr>
        </p:nvSpPr>
        <p:spPr>
          <a:xfrm>
            <a:off x="4572000" y="2266340"/>
            <a:ext cx="4041900" cy="2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ctr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 sz="2400">
                <a:solidFill>
                  <a:srgbClr val="7F7F7F"/>
                </a:solidFill>
              </a:defRPr>
            </a:lvl1pPr>
            <a:lvl2pPr marL="914400" lvl="1" indent="-355600" algn="ctr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–"/>
              <a:defRPr sz="2000">
                <a:solidFill>
                  <a:srgbClr val="7F7F7F"/>
                </a:solidFill>
              </a:defRPr>
            </a:lvl2pPr>
            <a:lvl3pPr marL="1371600" lvl="2" indent="-342900" algn="ctr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 sz="1800">
                <a:solidFill>
                  <a:srgbClr val="7F7F7F"/>
                </a:solidFill>
              </a:defRPr>
            </a:lvl3pPr>
            <a:lvl4pPr marL="1828800" lvl="3" indent="-330200" algn="ctr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–"/>
              <a:defRPr sz="1600">
                <a:solidFill>
                  <a:srgbClr val="7F7F7F"/>
                </a:solidFill>
              </a:defRPr>
            </a:lvl4pPr>
            <a:lvl5pPr marL="2286000" lvl="4" indent="-330200" algn="ctr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»"/>
              <a:defRPr sz="1600">
                <a:solidFill>
                  <a:srgbClr val="7F7F7F"/>
                </a:solidFill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/>
        </p:nvSpPr>
        <p:spPr>
          <a:xfrm>
            <a:off x="3294150" y="520125"/>
            <a:ext cx="4923600" cy="9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latin typeface="Varela Round"/>
                <a:ea typeface="Varela Round"/>
                <a:cs typeface="Varela Round"/>
                <a:sym typeface="Varela Round"/>
              </a:rPr>
              <a:t>Team - Trojans301</a:t>
            </a:r>
            <a:r>
              <a:rPr lang="en" b="1">
                <a:latin typeface="Varela Round"/>
                <a:ea typeface="Varela Round"/>
                <a:cs typeface="Varela Round"/>
                <a:sym typeface="Varela Round"/>
              </a:rPr>
              <a:t> </a:t>
            </a:r>
            <a:endParaRPr b="1">
              <a:latin typeface="Varela Round"/>
              <a:ea typeface="Varela Round"/>
              <a:cs typeface="Varela Round"/>
              <a:sym typeface="Varela Round"/>
            </a:endParaRPr>
          </a:p>
        </p:txBody>
      </p:sp>
      <p:graphicFrame>
        <p:nvGraphicFramePr>
          <p:cNvPr id="92" name="Google Shape;92;p14"/>
          <p:cNvGraphicFramePr/>
          <p:nvPr/>
        </p:nvGraphicFramePr>
        <p:xfrm>
          <a:off x="3816363" y="1702100"/>
          <a:ext cx="3992500" cy="2678700"/>
        </p:xfrm>
        <a:graphic>
          <a:graphicData uri="http://schemas.openxmlformats.org/drawingml/2006/table">
            <a:tbl>
              <a:tblPr>
                <a:noFill/>
                <a:tableStyleId>{7F1374C3-1115-480A-9E05-4BCBB30E0C62}</a:tableStyleId>
              </a:tblPr>
              <a:tblGrid>
                <a:gridCol w="399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450">
                <a:tc>
                  <a:txBody>
                    <a:bodyPr/>
                    <a:lstStyle/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Font typeface="Varela Round"/>
                        <a:buChar char="●"/>
                      </a:pPr>
                      <a:r>
                        <a:rPr lang="en" sz="1700" b="1"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Sagar Mahajan (Team Leader)</a:t>
                      </a:r>
                      <a:endParaRPr sz="1700" b="1"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Font typeface="Varela Round"/>
                        <a:buChar char="●"/>
                      </a:pPr>
                      <a:r>
                        <a:rPr lang="en" sz="1700" b="1"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Shripad Kulkarni</a:t>
                      </a:r>
                      <a:endParaRPr sz="1700" b="1"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Font typeface="Varela Round"/>
                        <a:buChar char="●"/>
                      </a:pPr>
                      <a:r>
                        <a:rPr lang="en" sz="1700" b="1"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Harshad Dabhade</a:t>
                      </a:r>
                      <a:endParaRPr sz="1700" b="1"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Font typeface="Varela Round"/>
                        <a:buChar char="●"/>
                      </a:pPr>
                      <a:r>
                        <a:rPr lang="en" sz="1700" b="1"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Aditya Giradkar</a:t>
                      </a:r>
                      <a:endParaRPr sz="1700" b="1"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Font typeface="Varela Round"/>
                        <a:buChar char="●"/>
                      </a:pPr>
                      <a:r>
                        <a:rPr lang="en" sz="1700" b="1"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Katha Patel</a:t>
                      </a:r>
                      <a:endParaRPr sz="1700" b="1"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Font typeface="Varela Round"/>
                        <a:buChar char="●"/>
                      </a:pPr>
                      <a:r>
                        <a:rPr lang="en" sz="1700" b="1"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Abhijit Gawai</a:t>
                      </a:r>
                      <a:endParaRPr sz="1700" b="1"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3" name="Google Shape;93;p14"/>
          <p:cNvSpPr/>
          <p:nvPr/>
        </p:nvSpPr>
        <p:spPr>
          <a:xfrm>
            <a:off x="3816425" y="4380800"/>
            <a:ext cx="3992400" cy="343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700" b="1">
                <a:latin typeface="Varela Round"/>
                <a:ea typeface="Varela Round"/>
                <a:cs typeface="Varela Round"/>
                <a:sym typeface="Varela Round"/>
              </a:rPr>
              <a:t>Dr. Vijay Mane (Mentor)</a:t>
            </a:r>
            <a:endParaRPr sz="1700" b="1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136E8B-8065-4263-9F9F-91FFB69ABEFD}"/>
              </a:ext>
            </a:extLst>
          </p:cNvPr>
          <p:cNvSpPr txBox="1"/>
          <p:nvPr/>
        </p:nvSpPr>
        <p:spPr>
          <a:xfrm>
            <a:off x="3294150" y="179200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dirty="0"/>
              <a:t>Smart India Hackathon 2020 (Software)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6DA8DB-9FB4-4935-B6BF-6C61FCA71258}"/>
              </a:ext>
            </a:extLst>
          </p:cNvPr>
          <p:cNvSpPr txBox="1"/>
          <p:nvPr/>
        </p:nvSpPr>
        <p:spPr>
          <a:xfrm>
            <a:off x="2131652" y="1702100"/>
            <a:ext cx="1162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PS – SB109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3"/>
          <p:cNvSpPr txBox="1">
            <a:spLocks noGrp="1"/>
          </p:cNvSpPr>
          <p:nvPr>
            <p:ph type="title"/>
          </p:nvPr>
        </p:nvSpPr>
        <p:spPr>
          <a:xfrm>
            <a:off x="448965" y="281175"/>
            <a:ext cx="82461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36C09"/>
                </a:solidFill>
                <a:latin typeface="Varela Round"/>
                <a:ea typeface="Varela Round"/>
                <a:cs typeface="Varela Round"/>
                <a:sym typeface="Varela Round"/>
              </a:rPr>
              <a:t>Voice Enabled Chatbot</a:t>
            </a:r>
            <a:endParaRPr>
              <a:solidFill>
                <a:srgbClr val="E36C09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241" name="Google Shape;2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3900" y="1352325"/>
            <a:ext cx="1745326" cy="3509526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2" name="Google Shape;242;p23"/>
          <p:cNvSpPr/>
          <p:nvPr/>
        </p:nvSpPr>
        <p:spPr>
          <a:xfrm>
            <a:off x="3710275" y="2080550"/>
            <a:ext cx="4091700" cy="58380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DECDB"/>
              </a:gs>
              <a:gs pos="100000">
                <a:srgbClr val="F0A96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Implemented Around 600 queries.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43" name="Google Shape;243;p23"/>
          <p:cNvSpPr/>
          <p:nvPr/>
        </p:nvSpPr>
        <p:spPr>
          <a:xfrm>
            <a:off x="4080125" y="2815175"/>
            <a:ext cx="4091700" cy="58380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DECDB"/>
              </a:gs>
              <a:gs pos="100000">
                <a:srgbClr val="F0A96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Works with any type of query related to farming.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44" name="Google Shape;244;p23"/>
          <p:cNvSpPr/>
          <p:nvPr/>
        </p:nvSpPr>
        <p:spPr>
          <a:xfrm>
            <a:off x="4572000" y="3549800"/>
            <a:ext cx="4091700" cy="58380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DECDB"/>
              </a:gs>
              <a:gs pos="100000">
                <a:srgbClr val="F0A96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Handy feature for those who face difficulty in typing on smartphone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4"/>
          <p:cNvSpPr txBox="1">
            <a:spLocks noGrp="1"/>
          </p:cNvSpPr>
          <p:nvPr>
            <p:ph type="title"/>
          </p:nvPr>
        </p:nvSpPr>
        <p:spPr>
          <a:xfrm>
            <a:off x="448965" y="281175"/>
            <a:ext cx="82461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Open Forum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250" name="Google Shape;250;p24"/>
          <p:cNvPicPr preferRelativeResize="0"/>
          <p:nvPr/>
        </p:nvPicPr>
        <p:blipFill rotWithShape="1">
          <a:blip r:embed="rId3">
            <a:alphaModFix/>
          </a:blip>
          <a:srcRect b="35400"/>
          <a:stretch/>
        </p:blipFill>
        <p:spPr>
          <a:xfrm>
            <a:off x="5186755" y="1945650"/>
            <a:ext cx="1904045" cy="253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4"/>
          <p:cNvPicPr preferRelativeResize="0"/>
          <p:nvPr/>
        </p:nvPicPr>
        <p:blipFill rotWithShape="1">
          <a:blip r:embed="rId4">
            <a:alphaModFix/>
          </a:blip>
          <a:srcRect b="34015"/>
          <a:stretch/>
        </p:blipFill>
        <p:spPr>
          <a:xfrm>
            <a:off x="7194250" y="1945650"/>
            <a:ext cx="1866150" cy="2531226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"/>
          <p:cNvSpPr/>
          <p:nvPr/>
        </p:nvSpPr>
        <p:spPr>
          <a:xfrm>
            <a:off x="830100" y="1945650"/>
            <a:ext cx="4001400" cy="60420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DECDB"/>
              </a:gs>
              <a:gs pos="100000">
                <a:srgbClr val="F0A96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Here farmers upload any problems faced by them.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4"/>
          <p:cNvSpPr/>
          <p:nvPr/>
        </p:nvSpPr>
        <p:spPr>
          <a:xfrm>
            <a:off x="448975" y="2909163"/>
            <a:ext cx="4001400" cy="60420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DECDB"/>
              </a:gs>
              <a:gs pos="100000">
                <a:srgbClr val="F0A96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The solutions are provided from industry experts.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54" name="Google Shape;254;p24"/>
          <p:cNvSpPr/>
          <p:nvPr/>
        </p:nvSpPr>
        <p:spPr>
          <a:xfrm>
            <a:off x="830100" y="3872700"/>
            <a:ext cx="4001400" cy="60420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DECDB"/>
              </a:gs>
              <a:gs pos="100000">
                <a:srgbClr val="F0A96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Farmers may even have discussion about the issue among each other.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5"/>
          <p:cNvSpPr txBox="1">
            <a:spLocks noGrp="1"/>
          </p:cNvSpPr>
          <p:nvPr>
            <p:ph type="title"/>
          </p:nvPr>
        </p:nvSpPr>
        <p:spPr>
          <a:xfrm>
            <a:off x="448940" y="96275"/>
            <a:ext cx="82461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Irrigation System</a:t>
            </a:r>
            <a:endParaRPr/>
          </a:p>
        </p:txBody>
      </p:sp>
      <p:pic>
        <p:nvPicPr>
          <p:cNvPr id="260" name="Google Shape;2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9325" y="1045625"/>
            <a:ext cx="906850" cy="90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7625" y="992275"/>
            <a:ext cx="960200" cy="96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3850" y="2612075"/>
            <a:ext cx="739266" cy="74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91000" y="2699750"/>
            <a:ext cx="1042550" cy="744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73350" y="3844075"/>
            <a:ext cx="960200" cy="952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Google Shape;265;p25"/>
          <p:cNvCxnSpPr/>
          <p:nvPr/>
        </p:nvCxnSpPr>
        <p:spPr>
          <a:xfrm>
            <a:off x="4571875" y="1339375"/>
            <a:ext cx="158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6" name="Google Shape;266;p25"/>
          <p:cNvCxnSpPr/>
          <p:nvPr/>
        </p:nvCxnSpPr>
        <p:spPr>
          <a:xfrm flipH="1">
            <a:off x="4571875" y="1558950"/>
            <a:ext cx="1583400" cy="2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67" name="Google Shape;267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44075" y="2237700"/>
            <a:ext cx="1251737" cy="25034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8" name="Google Shape;268;p25"/>
          <p:cNvSpPr txBox="1"/>
          <p:nvPr/>
        </p:nvSpPr>
        <p:spPr>
          <a:xfrm>
            <a:off x="2290575" y="859775"/>
            <a:ext cx="5213400" cy="12252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5"/>
          <p:cNvSpPr txBox="1"/>
          <p:nvPr/>
        </p:nvSpPr>
        <p:spPr>
          <a:xfrm>
            <a:off x="2533325" y="2612075"/>
            <a:ext cx="1410000" cy="218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0" name="Google Shape;270;p25"/>
          <p:cNvCxnSpPr/>
          <p:nvPr/>
        </p:nvCxnSpPr>
        <p:spPr>
          <a:xfrm rot="10800000" flipH="1">
            <a:off x="3018775" y="1969700"/>
            <a:ext cx="427800" cy="55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1" name="Google Shape;271;p25"/>
          <p:cNvCxnSpPr>
            <a:endCxn id="269" idx="0"/>
          </p:cNvCxnSpPr>
          <p:nvPr/>
        </p:nvCxnSpPr>
        <p:spPr>
          <a:xfrm flipH="1">
            <a:off x="3238325" y="2050475"/>
            <a:ext cx="404700" cy="56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2" name="Google Shape;272;p25"/>
          <p:cNvCxnSpPr/>
          <p:nvPr/>
        </p:nvCxnSpPr>
        <p:spPr>
          <a:xfrm>
            <a:off x="4382675" y="1830875"/>
            <a:ext cx="2034300" cy="76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3" name="Google Shape;273;p25"/>
          <p:cNvCxnSpPr/>
          <p:nvPr/>
        </p:nvCxnSpPr>
        <p:spPr>
          <a:xfrm rot="10800000">
            <a:off x="4197600" y="2027375"/>
            <a:ext cx="2092200" cy="8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4" name="Google Shape;274;p25"/>
          <p:cNvSpPr txBox="1"/>
          <p:nvPr/>
        </p:nvSpPr>
        <p:spPr>
          <a:xfrm>
            <a:off x="3024425" y="3356750"/>
            <a:ext cx="427800" cy="2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+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5"/>
          <p:cNvSpPr txBox="1"/>
          <p:nvPr/>
        </p:nvSpPr>
        <p:spPr>
          <a:xfrm>
            <a:off x="1204100" y="3842050"/>
            <a:ext cx="7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Soil Tension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6" name="Google Shape;276;p25"/>
          <p:cNvCxnSpPr>
            <a:stCxn id="262" idx="3"/>
          </p:cNvCxnSpPr>
          <p:nvPr/>
        </p:nvCxnSpPr>
        <p:spPr>
          <a:xfrm>
            <a:off x="1953116" y="2984412"/>
            <a:ext cx="590400" cy="2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7" name="Google Shape;277;p25"/>
          <p:cNvSpPr txBox="1"/>
          <p:nvPr/>
        </p:nvSpPr>
        <p:spPr>
          <a:xfrm>
            <a:off x="1073925" y="3922625"/>
            <a:ext cx="906900" cy="497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8" name="Google Shape;278;p25"/>
          <p:cNvCxnSpPr>
            <a:endCxn id="277" idx="3"/>
          </p:cNvCxnSpPr>
          <p:nvPr/>
        </p:nvCxnSpPr>
        <p:spPr>
          <a:xfrm rot="10800000">
            <a:off x="1980825" y="4171175"/>
            <a:ext cx="551400" cy="1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9" name="Google Shape;279;p25"/>
          <p:cNvSpPr txBox="1"/>
          <p:nvPr/>
        </p:nvSpPr>
        <p:spPr>
          <a:xfrm>
            <a:off x="3352925" y="2163900"/>
            <a:ext cx="590400" cy="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GET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5"/>
          <p:cNvSpPr txBox="1"/>
          <p:nvPr/>
        </p:nvSpPr>
        <p:spPr>
          <a:xfrm>
            <a:off x="2647925" y="2147700"/>
            <a:ext cx="5904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POST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5"/>
          <p:cNvSpPr txBox="1"/>
          <p:nvPr/>
        </p:nvSpPr>
        <p:spPr>
          <a:xfrm>
            <a:off x="5550600" y="2031300"/>
            <a:ext cx="739200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</a:t>
            </a:r>
            <a:endParaRPr/>
          </a:p>
        </p:txBody>
      </p:sp>
      <p:sp>
        <p:nvSpPr>
          <p:cNvPr id="282" name="Google Shape;282;p25"/>
          <p:cNvSpPr txBox="1"/>
          <p:nvPr/>
        </p:nvSpPr>
        <p:spPr>
          <a:xfrm>
            <a:off x="4978300" y="2486975"/>
            <a:ext cx="7392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POST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451" y="1171850"/>
            <a:ext cx="7068024" cy="390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6"/>
          <p:cNvSpPr txBox="1"/>
          <p:nvPr/>
        </p:nvSpPr>
        <p:spPr>
          <a:xfrm>
            <a:off x="1909325" y="4264600"/>
            <a:ext cx="5805900" cy="61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7"/>
          <p:cNvSpPr txBox="1">
            <a:spLocks noGrp="1"/>
          </p:cNvSpPr>
          <p:nvPr>
            <p:ph type="title"/>
          </p:nvPr>
        </p:nvSpPr>
        <p:spPr>
          <a:xfrm>
            <a:off x="448965" y="281175"/>
            <a:ext cx="82461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we different From others?</a:t>
            </a:r>
            <a:endParaRPr/>
          </a:p>
        </p:txBody>
      </p:sp>
      <p:grpSp>
        <p:nvGrpSpPr>
          <p:cNvPr id="294" name="Google Shape;294;p27"/>
          <p:cNvGrpSpPr/>
          <p:nvPr/>
        </p:nvGrpSpPr>
        <p:grpSpPr>
          <a:xfrm>
            <a:off x="2447071" y="1623366"/>
            <a:ext cx="2176341" cy="3120892"/>
            <a:chOff x="1118224" y="283725"/>
            <a:chExt cx="2090826" cy="4076400"/>
          </a:xfrm>
        </p:grpSpPr>
        <p:sp>
          <p:nvSpPr>
            <p:cNvPr id="295" name="Google Shape;295;p27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7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1D7E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7"/>
            <p:cNvSpPr/>
            <p:nvPr/>
          </p:nvSpPr>
          <p:spPr>
            <a:xfrm>
              <a:off x="1233923" y="1225061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D7E74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Most of the features are available offline.</a:t>
              </a:r>
              <a:endParaRPr sz="1200">
                <a:solidFill>
                  <a:srgbClr val="1D7E74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298" name="Google Shape;298;p27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 b="1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Availability</a:t>
              </a:r>
              <a:endParaRPr sz="2300">
                <a:solidFill>
                  <a:srgbClr val="1D7E74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7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name="adj1" fmla="val 34239"/>
                <a:gd name="adj2" fmla="val 57035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7"/>
            <p:cNvSpPr/>
            <p:nvPr/>
          </p:nvSpPr>
          <p:spPr>
            <a:xfrm>
              <a:off x="1118308" y="3172455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2921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Not much Internet connectivity necessary.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Servers are good.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1" name="Google Shape;301;p27"/>
          <p:cNvGrpSpPr/>
          <p:nvPr/>
        </p:nvGrpSpPr>
        <p:grpSpPr>
          <a:xfrm>
            <a:off x="4677945" y="1629491"/>
            <a:ext cx="2176341" cy="3120892"/>
            <a:chOff x="1118224" y="283725"/>
            <a:chExt cx="2090826" cy="4076400"/>
          </a:xfrm>
        </p:grpSpPr>
        <p:sp>
          <p:nvSpPr>
            <p:cNvPr id="302" name="Google Shape;302;p27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7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1D7E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7"/>
            <p:cNvSpPr/>
            <p:nvPr/>
          </p:nvSpPr>
          <p:spPr>
            <a:xfrm>
              <a:off x="1233923" y="1225061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D7E74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Our app uses API so it is more secure.</a:t>
              </a:r>
              <a:endParaRPr sz="1200">
                <a:solidFill>
                  <a:srgbClr val="1D7E74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305" name="Google Shape;305;p27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 b="1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Security</a:t>
              </a:r>
              <a:endParaRPr sz="2300">
                <a:solidFill>
                  <a:srgbClr val="1D7E74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27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name="adj1" fmla="val 34239"/>
                <a:gd name="adj2" fmla="val 57035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7"/>
            <p:cNvSpPr/>
            <p:nvPr/>
          </p:nvSpPr>
          <p:spPr>
            <a:xfrm>
              <a:off x="1118308" y="3172455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2921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Aadhar Authentication.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921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Database management through APIs.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8" name="Google Shape;308;p27"/>
          <p:cNvGrpSpPr/>
          <p:nvPr/>
        </p:nvGrpSpPr>
        <p:grpSpPr>
          <a:xfrm>
            <a:off x="216198" y="1629491"/>
            <a:ext cx="2176341" cy="3120892"/>
            <a:chOff x="1118224" y="283725"/>
            <a:chExt cx="2090826" cy="4076400"/>
          </a:xfrm>
        </p:grpSpPr>
        <p:sp>
          <p:nvSpPr>
            <p:cNvPr id="309" name="Google Shape;309;p27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7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1D7E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7"/>
            <p:cNvSpPr/>
            <p:nvPr/>
          </p:nvSpPr>
          <p:spPr>
            <a:xfrm>
              <a:off x="1233923" y="1225061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D7E74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As our app is user friendly accessing it is very easy.</a:t>
              </a:r>
              <a:endParaRPr sz="1200">
                <a:solidFill>
                  <a:srgbClr val="1D7E74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312" name="Google Shape;312;p27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 b="1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Accessibility</a:t>
              </a:r>
              <a:endParaRPr sz="2300">
                <a:solidFill>
                  <a:srgbClr val="1D7E74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3" name="Google Shape;313;p27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name="adj1" fmla="val 34239"/>
                <a:gd name="adj2" fmla="val 57035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7"/>
            <p:cNvSpPr/>
            <p:nvPr/>
          </p:nvSpPr>
          <p:spPr>
            <a:xfrm>
              <a:off x="1118224" y="3119000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Simplified UI/UX.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Faster response.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Light weighted app so supported by lwo specification mobiles.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5" name="Google Shape;315;p27"/>
            <p:cNvSpPr/>
            <p:nvPr/>
          </p:nvSpPr>
          <p:spPr>
            <a:xfrm>
              <a:off x="1233923" y="1846625"/>
              <a:ext cx="18150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6" name="Google Shape;316;p27"/>
          <p:cNvGrpSpPr/>
          <p:nvPr/>
        </p:nvGrpSpPr>
        <p:grpSpPr>
          <a:xfrm>
            <a:off x="6908832" y="1634985"/>
            <a:ext cx="2136406" cy="3097656"/>
            <a:chOff x="1118224" y="283725"/>
            <a:chExt cx="2090826" cy="4076400"/>
          </a:xfrm>
        </p:grpSpPr>
        <p:sp>
          <p:nvSpPr>
            <p:cNvPr id="317" name="Google Shape;317;p27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7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1D7E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7"/>
            <p:cNvSpPr/>
            <p:nvPr/>
          </p:nvSpPr>
          <p:spPr>
            <a:xfrm>
              <a:off x="1286355" y="1493700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D7E74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Integration of Aadhar with App</a:t>
              </a:r>
              <a:endParaRPr sz="1200">
                <a:solidFill>
                  <a:srgbClr val="1D7E74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320" name="Google Shape;320;p27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Aadhar Authenticate</a:t>
              </a:r>
              <a:endParaRPr sz="2000">
                <a:solidFill>
                  <a:srgbClr val="1D7E74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1" name="Google Shape;321;p27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name="adj1" fmla="val 34239"/>
                <a:gd name="adj2" fmla="val 57035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7"/>
            <p:cNvSpPr/>
            <p:nvPr/>
          </p:nvSpPr>
          <p:spPr>
            <a:xfrm>
              <a:off x="1118308" y="3172455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Government schemes are directly notified on the basis aadhar.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8"/>
          <p:cNvSpPr txBox="1">
            <a:spLocks noGrp="1"/>
          </p:cNvSpPr>
          <p:nvPr>
            <p:ph type="title"/>
          </p:nvPr>
        </p:nvSpPr>
        <p:spPr>
          <a:xfrm>
            <a:off x="448965" y="281175"/>
            <a:ext cx="82461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Scope</a:t>
            </a:r>
            <a:endParaRPr/>
          </a:p>
        </p:txBody>
      </p:sp>
      <p:sp>
        <p:nvSpPr>
          <p:cNvPr id="328" name="Google Shape;328;p28"/>
          <p:cNvSpPr txBox="1">
            <a:spLocks noGrp="1"/>
          </p:cNvSpPr>
          <p:nvPr>
            <p:ph type="body" idx="1"/>
          </p:nvPr>
        </p:nvSpPr>
        <p:spPr>
          <a:xfrm>
            <a:off x="448966" y="1655519"/>
            <a:ext cx="8246100" cy="3054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arela Round"/>
              <a:buChar char="•"/>
            </a:pPr>
            <a:r>
              <a:rPr lang="en" sz="140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Make App that works with Regional Languages.</a:t>
            </a:r>
            <a:endParaRPr sz="1400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arela Round"/>
              <a:buChar char="•"/>
            </a:pPr>
            <a:r>
              <a:rPr lang="en" sz="140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Adding more Data for detection for wide range of disease detection.</a:t>
            </a:r>
            <a:endParaRPr sz="1400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arela Round"/>
              <a:buChar char="•"/>
            </a:pPr>
            <a:r>
              <a:rPr lang="en" sz="140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Making </a:t>
            </a:r>
            <a:r>
              <a:rPr lang="en" sz="1400" b="1" i="1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AADHAR Card</a:t>
            </a:r>
            <a:r>
              <a:rPr lang="en" sz="140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 Authentication so Government Schemes can easily reachable to Farmers according to his needs.</a:t>
            </a:r>
            <a:endParaRPr sz="1400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arela Round"/>
              <a:buChar char="•"/>
            </a:pPr>
            <a:r>
              <a:rPr lang="en" sz="1400" b="1" i="1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ONE APP for FARMER</a:t>
            </a:r>
            <a:r>
              <a:rPr lang="en" sz="140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 so that everything comes under same hood.</a:t>
            </a:r>
            <a:endParaRPr sz="1400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just" rtl="0">
              <a:spcBef>
                <a:spcPts val="56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/>
        </p:nvSpPr>
        <p:spPr>
          <a:xfrm>
            <a:off x="2340000" y="282600"/>
            <a:ext cx="63756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2931325" y="472050"/>
            <a:ext cx="6001800" cy="2099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FF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rgbClr val="0C343D"/>
                </a:solidFill>
                <a:latin typeface="Varela Round"/>
                <a:ea typeface="Varela Round"/>
                <a:cs typeface="Varela Round"/>
                <a:sym typeface="Varela Round"/>
              </a:rPr>
              <a:t>IT Solutions for precision based irrigation, fertigation, crop</a:t>
            </a:r>
            <a:endParaRPr sz="3000" b="1">
              <a:solidFill>
                <a:srgbClr val="0C343D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C343D"/>
                </a:solidFill>
                <a:latin typeface="Varela Round"/>
                <a:ea typeface="Varela Round"/>
                <a:cs typeface="Varela Round"/>
                <a:sym typeface="Varela Round"/>
              </a:rPr>
              <a:t>growth, crop maturity in Horticulture.</a:t>
            </a:r>
            <a:endParaRPr sz="3000" b="1">
              <a:solidFill>
                <a:srgbClr val="0C343D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00" name="Google Shape;100;p15"/>
          <p:cNvPicPr preferRelativeResize="0"/>
          <p:nvPr/>
        </p:nvPicPr>
        <p:blipFill rotWithShape="1">
          <a:blip r:embed="rId4">
            <a:alphaModFix/>
          </a:blip>
          <a:srcRect l="21824" r="22387"/>
          <a:stretch/>
        </p:blipFill>
        <p:spPr>
          <a:xfrm>
            <a:off x="812525" y="715002"/>
            <a:ext cx="1721375" cy="146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>
            <a:spLocks noGrp="1"/>
          </p:cNvSpPr>
          <p:nvPr>
            <p:ph type="subTitle" idx="1"/>
          </p:nvPr>
        </p:nvSpPr>
        <p:spPr>
          <a:xfrm>
            <a:off x="1755925" y="2455800"/>
            <a:ext cx="7177200" cy="61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560"/>
              </a:spcBef>
              <a:spcAft>
                <a:spcPts val="0"/>
              </a:spcAft>
              <a:buNone/>
            </a:pPr>
            <a:r>
              <a:rPr lang="en" dirty="0"/>
              <a:t>Problem Statement: SB109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448965" y="281175"/>
            <a:ext cx="82461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Problems Faced by Farmers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07" name="Google Shape;107;p16"/>
          <p:cNvSpPr/>
          <p:nvPr/>
        </p:nvSpPr>
        <p:spPr>
          <a:xfrm>
            <a:off x="2535100" y="2776450"/>
            <a:ext cx="1674900" cy="1814400"/>
          </a:xfrm>
          <a:prstGeom prst="foldedCorner">
            <a:avLst>
              <a:gd name="adj" fmla="val 16667"/>
            </a:avLst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dist="57150" dir="5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They don’t have enough knowledge about diseases on plant and fertilizes.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08" name="Google Shape;108;p16"/>
          <p:cNvSpPr/>
          <p:nvPr/>
        </p:nvSpPr>
        <p:spPr>
          <a:xfrm>
            <a:off x="4621225" y="1652950"/>
            <a:ext cx="1753800" cy="2045700"/>
          </a:xfrm>
          <a:prstGeom prst="foldedCorner">
            <a:avLst>
              <a:gd name="adj" fmla="val 16667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dist="57150" dir="5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For farming farmers need many instruments but due to poor financial condition they can’t afford that.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373075" y="1652950"/>
            <a:ext cx="1753800" cy="1964700"/>
          </a:xfrm>
          <a:prstGeom prst="foldedCorner">
            <a:avLst>
              <a:gd name="adj" fmla="val 16667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47625" dir="51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Farmers are not that much literate so they mostly try to avoid more technical facilities</a:t>
            </a:r>
            <a:r>
              <a:rPr lang="en" sz="1500">
                <a:latin typeface="Varela Round"/>
                <a:ea typeface="Varela Round"/>
                <a:cs typeface="Varela Round"/>
                <a:sym typeface="Varela Round"/>
              </a:rPr>
              <a:t>.</a:t>
            </a:r>
            <a:endParaRPr sz="15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6782800" y="2582500"/>
            <a:ext cx="2140200" cy="2306700"/>
          </a:xfrm>
          <a:prstGeom prst="foldedCorner">
            <a:avLst>
              <a:gd name="adj" fmla="val 16667"/>
            </a:avLst>
          </a:prstGeom>
          <a:gradFill>
            <a:gsLst>
              <a:gs pos="0">
                <a:srgbClr val="FDECDB"/>
              </a:gs>
              <a:gs pos="100000">
                <a:srgbClr val="F0A96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dist="57150" dir="5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Government launches many schemes for the farmers but they can’t take advantage of that because they simply don’t know anything about it. 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3136150" y="2209825"/>
            <a:ext cx="9246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alibri"/>
                <a:ea typeface="Calibri"/>
                <a:cs typeface="Calibri"/>
                <a:sym typeface="Calibri"/>
              </a:rPr>
              <a:t>2.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7554075" y="2109450"/>
            <a:ext cx="9246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alibri"/>
                <a:ea typeface="Calibri"/>
                <a:cs typeface="Calibri"/>
                <a:sym typeface="Calibri"/>
              </a:rPr>
              <a:t>4.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1040700" y="3843850"/>
            <a:ext cx="9246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alibri"/>
                <a:ea typeface="Calibri"/>
                <a:cs typeface="Calibri"/>
                <a:sym typeface="Calibri"/>
              </a:rPr>
              <a:t>1.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5207475" y="3843850"/>
            <a:ext cx="9246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alibri"/>
                <a:ea typeface="Calibri"/>
                <a:cs typeface="Calibri"/>
                <a:sym typeface="Calibri"/>
              </a:rPr>
              <a:t>3.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>
            <a:spLocks noGrp="1"/>
          </p:cNvSpPr>
          <p:nvPr>
            <p:ph type="title"/>
          </p:nvPr>
        </p:nvSpPr>
        <p:spPr>
          <a:xfrm>
            <a:off x="448965" y="281175"/>
            <a:ext cx="82461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 Approche / Solution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9529" y="3233085"/>
            <a:ext cx="955667" cy="975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1305" y="1823610"/>
            <a:ext cx="686414" cy="70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2914" y="3826745"/>
            <a:ext cx="766299" cy="781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6330" y="2563868"/>
            <a:ext cx="955667" cy="975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36384" y="1479475"/>
            <a:ext cx="955667" cy="975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37239" y="2880540"/>
            <a:ext cx="800237" cy="81654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/>
          <p:nvPr/>
        </p:nvSpPr>
        <p:spPr>
          <a:xfrm>
            <a:off x="3567254" y="3197628"/>
            <a:ext cx="74100" cy="65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7"/>
          <p:cNvSpPr/>
          <p:nvPr/>
        </p:nvSpPr>
        <p:spPr>
          <a:xfrm>
            <a:off x="4377067" y="3327680"/>
            <a:ext cx="125100" cy="123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7"/>
          <p:cNvSpPr/>
          <p:nvPr/>
        </p:nvSpPr>
        <p:spPr>
          <a:xfrm>
            <a:off x="3708174" y="2996681"/>
            <a:ext cx="125100" cy="155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7"/>
          <p:cNvSpPr/>
          <p:nvPr/>
        </p:nvSpPr>
        <p:spPr>
          <a:xfrm>
            <a:off x="3917179" y="3071212"/>
            <a:ext cx="125100" cy="155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7"/>
          <p:cNvSpPr/>
          <p:nvPr/>
        </p:nvSpPr>
        <p:spPr>
          <a:xfrm>
            <a:off x="4609009" y="3706747"/>
            <a:ext cx="74100" cy="65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7"/>
          <p:cNvSpPr/>
          <p:nvPr/>
        </p:nvSpPr>
        <p:spPr>
          <a:xfrm>
            <a:off x="2949715" y="3263029"/>
            <a:ext cx="125100" cy="123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7"/>
          <p:cNvSpPr/>
          <p:nvPr/>
        </p:nvSpPr>
        <p:spPr>
          <a:xfrm>
            <a:off x="3167687" y="3041650"/>
            <a:ext cx="125100" cy="123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7"/>
          <p:cNvSpPr/>
          <p:nvPr/>
        </p:nvSpPr>
        <p:spPr>
          <a:xfrm>
            <a:off x="4693684" y="2618336"/>
            <a:ext cx="179700" cy="18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7"/>
          <p:cNvSpPr/>
          <p:nvPr/>
        </p:nvSpPr>
        <p:spPr>
          <a:xfrm>
            <a:off x="4864266" y="2495073"/>
            <a:ext cx="125100" cy="123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7"/>
          <p:cNvSpPr/>
          <p:nvPr/>
        </p:nvSpPr>
        <p:spPr>
          <a:xfrm>
            <a:off x="4817370" y="3038492"/>
            <a:ext cx="179700" cy="18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7"/>
          <p:cNvSpPr/>
          <p:nvPr/>
        </p:nvSpPr>
        <p:spPr>
          <a:xfrm>
            <a:off x="5570271" y="3062064"/>
            <a:ext cx="125100" cy="123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7"/>
          <p:cNvSpPr/>
          <p:nvPr/>
        </p:nvSpPr>
        <p:spPr>
          <a:xfrm>
            <a:off x="5307103" y="3155775"/>
            <a:ext cx="125100" cy="123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5043940" y="2312346"/>
            <a:ext cx="125100" cy="155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5043940" y="3146285"/>
            <a:ext cx="125100" cy="123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7"/>
          <p:cNvSpPr/>
          <p:nvPr/>
        </p:nvSpPr>
        <p:spPr>
          <a:xfrm>
            <a:off x="3933725" y="2402396"/>
            <a:ext cx="125100" cy="123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7"/>
          <p:cNvSpPr/>
          <p:nvPr/>
        </p:nvSpPr>
        <p:spPr>
          <a:xfrm>
            <a:off x="3792050" y="2155505"/>
            <a:ext cx="125100" cy="123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7"/>
          <p:cNvSpPr/>
          <p:nvPr/>
        </p:nvSpPr>
        <p:spPr>
          <a:xfrm>
            <a:off x="4200530" y="2400711"/>
            <a:ext cx="125100" cy="123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7"/>
          <p:cNvSpPr/>
          <p:nvPr/>
        </p:nvSpPr>
        <p:spPr>
          <a:xfrm>
            <a:off x="4327834" y="3577210"/>
            <a:ext cx="125100" cy="123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7"/>
          <p:cNvSpPr/>
          <p:nvPr/>
        </p:nvSpPr>
        <p:spPr>
          <a:xfrm>
            <a:off x="4020856" y="2263577"/>
            <a:ext cx="125100" cy="123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7"/>
          <p:cNvSpPr/>
          <p:nvPr/>
        </p:nvSpPr>
        <p:spPr>
          <a:xfrm>
            <a:off x="4923079" y="2213360"/>
            <a:ext cx="74100" cy="65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7"/>
          <p:cNvSpPr/>
          <p:nvPr/>
        </p:nvSpPr>
        <p:spPr>
          <a:xfrm>
            <a:off x="5390598" y="3334944"/>
            <a:ext cx="125100" cy="123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7"/>
          <p:cNvSpPr/>
          <p:nvPr/>
        </p:nvSpPr>
        <p:spPr>
          <a:xfrm>
            <a:off x="2167692" y="1937028"/>
            <a:ext cx="601200" cy="57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7"/>
          <p:cNvSpPr/>
          <p:nvPr/>
        </p:nvSpPr>
        <p:spPr>
          <a:xfrm>
            <a:off x="6107602" y="2155505"/>
            <a:ext cx="601200" cy="57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7"/>
          <p:cNvSpPr/>
          <p:nvPr/>
        </p:nvSpPr>
        <p:spPr>
          <a:xfrm>
            <a:off x="6708878" y="3393094"/>
            <a:ext cx="601200" cy="57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7"/>
          <p:cNvSpPr/>
          <p:nvPr/>
        </p:nvSpPr>
        <p:spPr>
          <a:xfrm>
            <a:off x="4997044" y="4245919"/>
            <a:ext cx="601200" cy="57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7"/>
          <p:cNvSpPr/>
          <p:nvPr/>
        </p:nvSpPr>
        <p:spPr>
          <a:xfrm>
            <a:off x="1658410" y="3714297"/>
            <a:ext cx="601200" cy="57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7"/>
          <p:cNvSpPr/>
          <p:nvPr/>
        </p:nvSpPr>
        <p:spPr>
          <a:xfrm>
            <a:off x="3277313" y="3197626"/>
            <a:ext cx="125100" cy="123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7"/>
          <p:cNvSpPr/>
          <p:nvPr/>
        </p:nvSpPr>
        <p:spPr>
          <a:xfrm>
            <a:off x="3437925" y="3012555"/>
            <a:ext cx="125100" cy="123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7"/>
          <p:cNvSpPr/>
          <p:nvPr/>
        </p:nvSpPr>
        <p:spPr>
          <a:xfrm>
            <a:off x="3724250" y="3233082"/>
            <a:ext cx="125100" cy="123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7"/>
          <p:cNvSpPr txBox="1"/>
          <p:nvPr/>
        </p:nvSpPr>
        <p:spPr>
          <a:xfrm>
            <a:off x="972280" y="1716874"/>
            <a:ext cx="1195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IRRIGATION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7"/>
          <p:cNvSpPr txBox="1"/>
          <p:nvPr/>
        </p:nvSpPr>
        <p:spPr>
          <a:xfrm>
            <a:off x="498363" y="3523887"/>
            <a:ext cx="1195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SCHEMES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7"/>
          <p:cNvSpPr txBox="1"/>
          <p:nvPr/>
        </p:nvSpPr>
        <p:spPr>
          <a:xfrm>
            <a:off x="5765538" y="4055521"/>
            <a:ext cx="1195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CHATBOT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7"/>
          <p:cNvSpPr txBox="1"/>
          <p:nvPr/>
        </p:nvSpPr>
        <p:spPr>
          <a:xfrm>
            <a:off x="7450149" y="3202684"/>
            <a:ext cx="1195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SELL &amp; BUY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7"/>
          <p:cNvSpPr txBox="1"/>
          <p:nvPr/>
        </p:nvSpPr>
        <p:spPr>
          <a:xfrm>
            <a:off x="6858663" y="1904382"/>
            <a:ext cx="13086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OPEN FORUM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7"/>
          <p:cNvSpPr/>
          <p:nvPr/>
        </p:nvSpPr>
        <p:spPr>
          <a:xfrm>
            <a:off x="4074709" y="3356354"/>
            <a:ext cx="125100" cy="1315500"/>
          </a:xfrm>
          <a:prstGeom prst="bentUpArrow">
            <a:avLst>
              <a:gd name="adj1" fmla="val 22682"/>
              <a:gd name="adj2" fmla="val 25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7"/>
          <p:cNvSpPr txBox="1"/>
          <p:nvPr/>
        </p:nvSpPr>
        <p:spPr>
          <a:xfrm>
            <a:off x="2259686" y="4443942"/>
            <a:ext cx="19239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DISEASE DETECTION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E36C09"/>
                </a:solidFill>
                <a:latin typeface="Varela Round"/>
                <a:ea typeface="Varela Round"/>
                <a:cs typeface="Varela Round"/>
                <a:sym typeface="Varela Round"/>
              </a:rPr>
              <a:t>Disease Detection</a:t>
            </a:r>
            <a:r>
              <a:rPr lang="en" sz="4400" dirty="0">
                <a:solidFill>
                  <a:srgbClr val="E36C09"/>
                </a:solidFill>
                <a:latin typeface="Varela Round"/>
                <a:ea typeface="Varela Round"/>
                <a:cs typeface="Varela Round"/>
                <a:sym typeface="Varela Round"/>
              </a:rPr>
              <a:t> </a:t>
            </a:r>
            <a:r>
              <a:rPr lang="en" sz="3600" dirty="0">
                <a:solidFill>
                  <a:srgbClr val="E36C09"/>
                </a:solidFill>
                <a:latin typeface="Varela Round"/>
                <a:ea typeface="Varela Round"/>
                <a:cs typeface="Varela Round"/>
                <a:sym typeface="Varela Round"/>
              </a:rPr>
              <a:t>Offline</a:t>
            </a:r>
            <a:endParaRPr sz="3600" dirty="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67" name="Google Shape;1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1025" y="1200154"/>
            <a:ext cx="3736101" cy="3533997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8"/>
          <p:cNvSpPr txBox="1"/>
          <p:nvPr/>
        </p:nvSpPr>
        <p:spPr>
          <a:xfrm>
            <a:off x="5947675" y="4734150"/>
            <a:ext cx="2182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Successfully detected</a:t>
            </a:r>
            <a:endParaRPr/>
          </a:p>
        </p:txBody>
      </p:sp>
      <p:sp>
        <p:nvSpPr>
          <p:cNvPr id="169" name="Google Shape;169;p18"/>
          <p:cNvSpPr/>
          <p:nvPr/>
        </p:nvSpPr>
        <p:spPr>
          <a:xfrm>
            <a:off x="457200" y="1964925"/>
            <a:ext cx="3425700" cy="60120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DECDB"/>
              </a:gs>
              <a:gs pos="100000">
                <a:srgbClr val="F0A96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Offline Available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70" name="Google Shape;170;p18"/>
          <p:cNvSpPr/>
          <p:nvPr/>
        </p:nvSpPr>
        <p:spPr>
          <a:xfrm>
            <a:off x="728175" y="2868613"/>
            <a:ext cx="3425700" cy="60120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DECDB"/>
              </a:gs>
              <a:gs pos="100000">
                <a:srgbClr val="F0A96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Currently 12 diseases are been detect</a:t>
            </a:r>
            <a:r>
              <a:rPr lang="en">
                <a:solidFill>
                  <a:schemeClr val="dk1"/>
                </a:solidFill>
              </a:rPr>
              <a:t>.</a:t>
            </a:r>
            <a:endParaRPr/>
          </a:p>
        </p:txBody>
      </p:sp>
      <p:sp>
        <p:nvSpPr>
          <p:cNvPr id="171" name="Google Shape;171;p18"/>
          <p:cNvSpPr/>
          <p:nvPr/>
        </p:nvSpPr>
        <p:spPr>
          <a:xfrm>
            <a:off x="970900" y="3772300"/>
            <a:ext cx="3425700" cy="60120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DECDB"/>
              </a:gs>
              <a:gs pos="100000">
                <a:srgbClr val="F0A96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Image can be selected from gallery or from camera.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19"/>
          <p:cNvGrpSpPr/>
          <p:nvPr/>
        </p:nvGrpSpPr>
        <p:grpSpPr>
          <a:xfrm>
            <a:off x="6254516" y="1341593"/>
            <a:ext cx="2604522" cy="2460300"/>
            <a:chOff x="6254516" y="1318143"/>
            <a:chExt cx="2604522" cy="2460300"/>
          </a:xfrm>
        </p:grpSpPr>
        <p:sp>
          <p:nvSpPr>
            <p:cNvPr id="177" name="Google Shape;177;p19"/>
            <p:cNvSpPr/>
            <p:nvPr/>
          </p:nvSpPr>
          <p:spPr>
            <a:xfrm rot="2700000">
              <a:off x="7239866" y="1053398"/>
              <a:ext cx="489601" cy="2989789"/>
            </a:xfrm>
            <a:prstGeom prst="roundRect">
              <a:avLst>
                <a:gd name="adj" fmla="val 50000"/>
              </a:avLst>
            </a:prstGeom>
            <a:solidFill>
              <a:srgbClr val="50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178" name="Google Shape;178;p19"/>
            <p:cNvSpPr/>
            <p:nvPr/>
          </p:nvSpPr>
          <p:spPr>
            <a:xfrm>
              <a:off x="6443962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505050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1000" b="1">
                <a:solidFill>
                  <a:srgbClr val="50505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9" name="Google Shape;179;p19"/>
            <p:cNvSpPr txBox="1"/>
            <p:nvPr/>
          </p:nvSpPr>
          <p:spPr>
            <a:xfrm rot="-2700000">
              <a:off x="6375763" y="2297099"/>
              <a:ext cx="2378424" cy="3428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Solution / Fertilizer </a:t>
              </a:r>
              <a:endParaRPr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0" name="Google Shape;180;p19"/>
            <p:cNvSpPr txBox="1"/>
            <p:nvPr/>
          </p:nvSpPr>
          <p:spPr>
            <a:xfrm rot="-2700000">
              <a:off x="6788358" y="2571061"/>
              <a:ext cx="2242660" cy="4425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Suggesting cure for particular diseased.</a:t>
              </a:r>
              <a:endParaRPr sz="9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1600"/>
                </a:spcBef>
                <a:spcAft>
                  <a:spcPts val="1600"/>
                </a:spcAft>
                <a:buNone/>
              </a:pPr>
              <a:endParaRPr sz="9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1" name="Google Shape;181;p19"/>
          <p:cNvGrpSpPr/>
          <p:nvPr/>
        </p:nvGrpSpPr>
        <p:grpSpPr>
          <a:xfrm>
            <a:off x="4761418" y="1341593"/>
            <a:ext cx="2604522" cy="2460300"/>
            <a:chOff x="4761418" y="1318143"/>
            <a:chExt cx="2604522" cy="2460300"/>
          </a:xfrm>
        </p:grpSpPr>
        <p:sp>
          <p:nvSpPr>
            <p:cNvPr id="182" name="Google Shape;182;p19"/>
            <p:cNvSpPr/>
            <p:nvPr/>
          </p:nvSpPr>
          <p:spPr>
            <a:xfrm rot="2700000">
              <a:off x="5746767" y="1053398"/>
              <a:ext cx="489601" cy="2989789"/>
            </a:xfrm>
            <a:prstGeom prst="roundRect">
              <a:avLst>
                <a:gd name="adj" fmla="val 50000"/>
              </a:avLst>
            </a:prstGeom>
            <a:solidFill>
              <a:srgbClr val="4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183" name="Google Shape;183;p19"/>
            <p:cNvSpPr/>
            <p:nvPr/>
          </p:nvSpPr>
          <p:spPr>
            <a:xfrm>
              <a:off x="4950863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464646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1000" b="1">
                <a:solidFill>
                  <a:srgbClr val="46464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4" name="Google Shape;184;p19"/>
            <p:cNvSpPr txBox="1"/>
            <p:nvPr/>
          </p:nvSpPr>
          <p:spPr>
            <a:xfrm rot="-2700000">
              <a:off x="4896424" y="2302799"/>
              <a:ext cx="2362302" cy="3428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Disease Detection</a:t>
              </a:r>
              <a:endParaRPr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5" name="Google Shape;185;p19"/>
            <p:cNvSpPr txBox="1"/>
            <p:nvPr/>
          </p:nvSpPr>
          <p:spPr>
            <a:xfrm rot="-2700000">
              <a:off x="5295260" y="2571061"/>
              <a:ext cx="2242660" cy="4425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Capture the image or upload the testing image in Android App for detection.</a:t>
              </a:r>
              <a:endParaRPr sz="9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1600"/>
                </a:spcBef>
                <a:spcAft>
                  <a:spcPts val="1600"/>
                </a:spcAft>
                <a:buNone/>
              </a:pPr>
              <a:endParaRPr sz="9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6" name="Google Shape;186;p19"/>
          <p:cNvGrpSpPr/>
          <p:nvPr/>
        </p:nvGrpSpPr>
        <p:grpSpPr>
          <a:xfrm>
            <a:off x="3269751" y="1341593"/>
            <a:ext cx="2604522" cy="2460300"/>
            <a:chOff x="3269751" y="1318143"/>
            <a:chExt cx="2604522" cy="2460300"/>
          </a:xfrm>
        </p:grpSpPr>
        <p:sp>
          <p:nvSpPr>
            <p:cNvPr id="187" name="Google Shape;187;p19"/>
            <p:cNvSpPr/>
            <p:nvPr/>
          </p:nvSpPr>
          <p:spPr>
            <a:xfrm rot="2700000">
              <a:off x="4255100" y="1053398"/>
              <a:ext cx="489601" cy="2989789"/>
            </a:xfrm>
            <a:prstGeom prst="roundRect">
              <a:avLst>
                <a:gd name="adj" fmla="val 50000"/>
              </a:avLst>
            </a:prstGeom>
            <a:solidFill>
              <a:srgbClr val="4141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188" name="Google Shape;188;p19"/>
            <p:cNvSpPr/>
            <p:nvPr/>
          </p:nvSpPr>
          <p:spPr>
            <a:xfrm>
              <a:off x="3459197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41414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1000" b="1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9" name="Google Shape;189;p19"/>
            <p:cNvSpPr txBox="1"/>
            <p:nvPr/>
          </p:nvSpPr>
          <p:spPr>
            <a:xfrm rot="-2700000">
              <a:off x="3404724" y="2302799"/>
              <a:ext cx="2362302" cy="3428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Machine Learning Algorithm</a:t>
              </a:r>
              <a:endParaRPr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0" name="Google Shape;190;p19"/>
            <p:cNvSpPr txBox="1"/>
            <p:nvPr/>
          </p:nvSpPr>
          <p:spPr>
            <a:xfrm rot="-2700000">
              <a:off x="3803593" y="2571061"/>
              <a:ext cx="2242660" cy="4425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Deep Learning CNN algorithm use. With Google’s Teachable Machine</a:t>
              </a:r>
              <a:endParaRPr sz="9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1600"/>
                </a:spcBef>
                <a:spcAft>
                  <a:spcPts val="1600"/>
                </a:spcAft>
                <a:buNone/>
              </a:pPr>
              <a:endParaRPr sz="9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1776626" y="1341593"/>
            <a:ext cx="2604522" cy="2460300"/>
            <a:chOff x="1776626" y="1318143"/>
            <a:chExt cx="2604522" cy="2460300"/>
          </a:xfrm>
        </p:grpSpPr>
        <p:grpSp>
          <p:nvGrpSpPr>
            <p:cNvPr id="192" name="Google Shape;192;p19"/>
            <p:cNvGrpSpPr/>
            <p:nvPr/>
          </p:nvGrpSpPr>
          <p:grpSpPr>
            <a:xfrm>
              <a:off x="1776626" y="1318143"/>
              <a:ext cx="2604522" cy="2460300"/>
              <a:chOff x="1776626" y="1318143"/>
              <a:chExt cx="2604522" cy="2460300"/>
            </a:xfrm>
          </p:grpSpPr>
          <p:sp>
            <p:nvSpPr>
              <p:cNvPr id="193" name="Google Shape;193;p19"/>
              <p:cNvSpPr/>
              <p:nvPr/>
            </p:nvSpPr>
            <p:spPr>
              <a:xfrm rot="2700000">
                <a:off x="2761975" y="1053398"/>
                <a:ext cx="489601" cy="2989789"/>
              </a:xfrm>
              <a:prstGeom prst="roundRect">
                <a:avLst>
                  <a:gd name="adj" fmla="val 50000"/>
                </a:avLst>
              </a:prstGeom>
              <a:solidFill>
                <a:srgbClr val="3D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/>
              </a:p>
            </p:txBody>
          </p:sp>
          <p:sp>
            <p:nvSpPr>
              <p:cNvPr id="194" name="Google Shape;194;p19"/>
              <p:cNvSpPr txBox="1"/>
              <p:nvPr/>
            </p:nvSpPr>
            <p:spPr>
              <a:xfrm rot="-2700000">
                <a:off x="1899549" y="2297849"/>
                <a:ext cx="2376303" cy="342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Infected Data</a:t>
                </a:r>
                <a:endParaRPr sz="12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5" name="Google Shape;195;p19"/>
              <p:cNvSpPr txBox="1"/>
              <p:nvPr/>
            </p:nvSpPr>
            <p:spPr>
              <a:xfrm rot="-2700000">
                <a:off x="2310468" y="2571061"/>
                <a:ext cx="2242660" cy="4425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900" b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Data sorting. Categorize data according disease.</a:t>
                </a:r>
                <a:endParaRPr sz="9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endParaRPr sz="9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96" name="Google Shape;196;p19"/>
            <p:cNvSpPr/>
            <p:nvPr/>
          </p:nvSpPr>
          <p:spPr>
            <a:xfrm>
              <a:off x="1966072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1000" b="1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284959" y="1341593"/>
            <a:ext cx="2604522" cy="2460300"/>
            <a:chOff x="284959" y="1318143"/>
            <a:chExt cx="2604522" cy="2460300"/>
          </a:xfrm>
        </p:grpSpPr>
        <p:sp>
          <p:nvSpPr>
            <p:cNvPr id="198" name="Google Shape;198;p19"/>
            <p:cNvSpPr/>
            <p:nvPr/>
          </p:nvSpPr>
          <p:spPr>
            <a:xfrm rot="2700000">
              <a:off x="1270309" y="1053398"/>
              <a:ext cx="489601" cy="2989789"/>
            </a:xfrm>
            <a:prstGeom prst="roundRect">
              <a:avLst>
                <a:gd name="adj" fmla="val 50000"/>
              </a:avLst>
            </a:pr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472955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2F2F2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1000" b="1">
                <a:solidFill>
                  <a:srgbClr val="2F2F2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19"/>
            <p:cNvSpPr txBox="1"/>
            <p:nvPr/>
          </p:nvSpPr>
          <p:spPr>
            <a:xfrm rot="-2700000">
              <a:off x="414317" y="2300549"/>
              <a:ext cx="2368666" cy="3428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Horticulture plant data</a:t>
              </a:r>
              <a:endParaRPr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19"/>
            <p:cNvSpPr txBox="1"/>
            <p:nvPr/>
          </p:nvSpPr>
          <p:spPr>
            <a:xfrm rot="-2700000">
              <a:off x="818801" y="2571061"/>
              <a:ext cx="2242660" cy="4425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Combination of Infected and Healthy plant Dataset.</a:t>
              </a:r>
              <a:endParaRPr sz="9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1600"/>
                </a:spcBef>
                <a:spcAft>
                  <a:spcPts val="1600"/>
                </a:spcAft>
                <a:buNone/>
              </a:pPr>
              <a:endParaRPr sz="9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20"/>
          <p:cNvCxnSpPr/>
          <p:nvPr/>
        </p:nvCxnSpPr>
        <p:spPr>
          <a:xfrm>
            <a:off x="2263150" y="308600"/>
            <a:ext cx="18600" cy="96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8" name="Google Shape;208;p20"/>
          <p:cNvSpPr txBox="1"/>
          <p:nvPr/>
        </p:nvSpPr>
        <p:spPr>
          <a:xfrm>
            <a:off x="133325" y="4701450"/>
            <a:ext cx="1507500" cy="31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Peast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67E2A9-D105-470E-BA54-7F45895D6385}"/>
              </a:ext>
            </a:extLst>
          </p:cNvPr>
          <p:cNvSpPr txBox="1"/>
          <p:nvPr/>
        </p:nvSpPr>
        <p:spPr>
          <a:xfrm>
            <a:off x="0" y="125550"/>
            <a:ext cx="1433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Disease Detection Algorithm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4250" y="1963875"/>
            <a:ext cx="3153876" cy="177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450" y="1198075"/>
            <a:ext cx="1851750" cy="370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7350" y="1204933"/>
            <a:ext cx="1851750" cy="368978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1"/>
          <p:cNvSpPr/>
          <p:nvPr/>
        </p:nvSpPr>
        <p:spPr>
          <a:xfrm>
            <a:off x="2595822" y="2761100"/>
            <a:ext cx="464100" cy="179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1"/>
          <p:cNvSpPr/>
          <p:nvPr/>
        </p:nvSpPr>
        <p:spPr>
          <a:xfrm>
            <a:off x="5174625" y="2761100"/>
            <a:ext cx="464100" cy="179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4450" y="2358324"/>
            <a:ext cx="426849" cy="42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93250" y="2358324"/>
            <a:ext cx="426849" cy="42684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E36C09"/>
                </a:solidFill>
              </a:rPr>
              <a:t>Government Schemes</a:t>
            </a:r>
            <a:endParaRPr sz="3600">
              <a:solidFill>
                <a:srgbClr val="E36C09"/>
              </a:solidFill>
            </a:endParaRPr>
          </a:p>
        </p:txBody>
      </p:sp>
      <p:sp>
        <p:nvSpPr>
          <p:cNvPr id="221" name="Google Shape;221;p21"/>
          <p:cNvSpPr txBox="1"/>
          <p:nvPr/>
        </p:nvSpPr>
        <p:spPr>
          <a:xfrm>
            <a:off x="6490025" y="4263225"/>
            <a:ext cx="1782300" cy="7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11BB8"/>
                </a:solidFill>
              </a:rPr>
              <a:t>With just one </a:t>
            </a:r>
            <a:r>
              <a:rPr lang="en" sz="1100" b="1">
                <a:solidFill>
                  <a:srgbClr val="611BB8"/>
                </a:solidFill>
              </a:rPr>
              <a:t>CLICK </a:t>
            </a:r>
            <a:r>
              <a:rPr lang="en" sz="1100">
                <a:solidFill>
                  <a:srgbClr val="611BB8"/>
                </a:solidFill>
              </a:rPr>
              <a:t>go to </a:t>
            </a:r>
            <a:r>
              <a:rPr lang="en" sz="1100" b="1" i="1">
                <a:solidFill>
                  <a:srgbClr val="611BB8"/>
                </a:solidFill>
              </a:rPr>
              <a:t>Authentic Government Site Link</a:t>
            </a:r>
            <a:endParaRPr sz="1100" b="1" i="1">
              <a:solidFill>
                <a:srgbClr val="611BB8"/>
              </a:solidFill>
            </a:endParaRPr>
          </a:p>
        </p:txBody>
      </p:sp>
      <p:cxnSp>
        <p:nvCxnSpPr>
          <p:cNvPr id="222" name="Google Shape;222;p21"/>
          <p:cNvCxnSpPr>
            <a:stCxn id="221" idx="1"/>
          </p:cNvCxnSpPr>
          <p:nvPr/>
        </p:nvCxnSpPr>
        <p:spPr>
          <a:xfrm flipH="1">
            <a:off x="4490825" y="4624575"/>
            <a:ext cx="19992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2"/>
          <p:cNvSpPr txBox="1">
            <a:spLocks noGrp="1"/>
          </p:cNvSpPr>
          <p:nvPr>
            <p:ph type="title"/>
          </p:nvPr>
        </p:nvSpPr>
        <p:spPr>
          <a:xfrm>
            <a:off x="448965" y="281175"/>
            <a:ext cx="82461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Sell, Buy &amp; Rent</a:t>
            </a:r>
            <a:endParaRPr/>
          </a:p>
        </p:txBody>
      </p:sp>
      <p:pic>
        <p:nvPicPr>
          <p:cNvPr id="228" name="Google Shape;2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525" y="1174475"/>
            <a:ext cx="1556982" cy="251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6513" y="1174475"/>
            <a:ext cx="1556982" cy="251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3494" y="1174475"/>
            <a:ext cx="1556980" cy="2510752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2"/>
          <p:cNvSpPr/>
          <p:nvPr/>
        </p:nvSpPr>
        <p:spPr>
          <a:xfrm>
            <a:off x="2464732" y="2343749"/>
            <a:ext cx="704100" cy="36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2"/>
          <p:cNvSpPr/>
          <p:nvPr/>
        </p:nvSpPr>
        <p:spPr>
          <a:xfrm>
            <a:off x="4976461" y="2343749"/>
            <a:ext cx="704100" cy="36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2"/>
          <p:cNvSpPr/>
          <p:nvPr/>
        </p:nvSpPr>
        <p:spPr>
          <a:xfrm>
            <a:off x="434195" y="4514975"/>
            <a:ext cx="3565200" cy="48420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DECDB"/>
              </a:gs>
              <a:gs pos="100000">
                <a:srgbClr val="F0A963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Place for Buying and Selling their Goods.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34" name="Google Shape;234;p22"/>
          <p:cNvSpPr/>
          <p:nvPr/>
        </p:nvSpPr>
        <p:spPr>
          <a:xfrm>
            <a:off x="2820225" y="3880625"/>
            <a:ext cx="3396900" cy="48420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DECDB"/>
              </a:gs>
              <a:gs pos="100000">
                <a:srgbClr val="F0A963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Rental Product available</a:t>
            </a:r>
            <a:r>
              <a:rPr lang="en"/>
              <a:t> </a:t>
            </a:r>
            <a:endParaRPr/>
          </a:p>
        </p:txBody>
      </p:sp>
      <p:sp>
        <p:nvSpPr>
          <p:cNvPr id="235" name="Google Shape;235;p22"/>
          <p:cNvSpPr/>
          <p:nvPr/>
        </p:nvSpPr>
        <p:spPr>
          <a:xfrm>
            <a:off x="5413375" y="4514975"/>
            <a:ext cx="3281700" cy="48420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DECDB"/>
              </a:gs>
              <a:gs pos="100000">
                <a:srgbClr val="F0A963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User - User interaction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489</Words>
  <Application>Microsoft Office PowerPoint</Application>
  <PresentationFormat>On-screen Show (16:9)</PresentationFormat>
  <Paragraphs>94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Varela Round</vt:lpstr>
      <vt:lpstr>Arial</vt:lpstr>
      <vt:lpstr>Roboto</vt:lpstr>
      <vt:lpstr>Roboto Thin</vt:lpstr>
      <vt:lpstr>Office Theme</vt:lpstr>
      <vt:lpstr>PowerPoint Presentation</vt:lpstr>
      <vt:lpstr>PowerPoint Presentation</vt:lpstr>
      <vt:lpstr>Problems Faced by Farmers</vt:lpstr>
      <vt:lpstr> Approche / Solution</vt:lpstr>
      <vt:lpstr>Disease Detection Offline</vt:lpstr>
      <vt:lpstr>PowerPoint Presentation</vt:lpstr>
      <vt:lpstr>PowerPoint Presentation</vt:lpstr>
      <vt:lpstr>Government Schemes</vt:lpstr>
      <vt:lpstr>Sell, Buy &amp; Rent</vt:lpstr>
      <vt:lpstr>Voice Enabled Chatbot</vt:lpstr>
      <vt:lpstr>Open Forum</vt:lpstr>
      <vt:lpstr>Smart Irrigation System</vt:lpstr>
      <vt:lpstr>PowerPoint Presentation</vt:lpstr>
      <vt:lpstr>Why we different From others?</vt:lpstr>
      <vt:lpstr>Future Scope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Abhijit Gawai</cp:lastModifiedBy>
  <cp:revision>4</cp:revision>
  <dcterms:modified xsi:type="dcterms:W3CDTF">2021-08-25T08:58:40Z</dcterms:modified>
</cp:coreProperties>
</file>